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8"/>
    <p:restoredTop sz="94665"/>
  </p:normalViewPr>
  <p:slideViewPr>
    <p:cSldViewPr snapToGrid="0" snapToObjects="1">
      <p:cViewPr varScale="1">
        <p:scale>
          <a:sx n="140" d="100"/>
          <a:sy n="14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5D9F-F5B4-A042-AC83-400E07B00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312" y="3428999"/>
            <a:ext cx="6401435" cy="226855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ED99F-4B45-564A-B8C6-032FD3735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Emerging Market Bonds: </a:t>
            </a:r>
          </a:p>
          <a:p>
            <a:r>
              <a:rPr lang="en-US" dirty="0"/>
              <a:t>Predicting the Price of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2A086-9D66-2F42-9C2F-83ECF81CB602}"/>
              </a:ext>
            </a:extLst>
          </p:cNvPr>
          <p:cNvSpPr txBox="1"/>
          <p:nvPr/>
        </p:nvSpPr>
        <p:spPr>
          <a:xfrm>
            <a:off x="5141029" y="4761571"/>
            <a:ext cx="278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Ken Colangelo</a:t>
            </a:r>
          </a:p>
          <a:p>
            <a:r>
              <a:rPr lang="en-US" dirty="0"/>
              <a:t>Cohort 12 NYCDSA</a:t>
            </a:r>
          </a:p>
        </p:txBody>
      </p:sp>
    </p:spTree>
    <p:extLst>
      <p:ext uri="{BB962C8B-B14F-4D97-AF65-F5344CB8AC3E}">
        <p14:creationId xmlns:p14="http://schemas.microsoft.com/office/powerpoint/2010/main" val="4824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9550-EF87-3947-89F0-6923B4CD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870" y="128975"/>
            <a:ext cx="7958331" cy="1077229"/>
          </a:xfrm>
        </p:spPr>
        <p:txBody>
          <a:bodyPr/>
          <a:lstStyle/>
          <a:p>
            <a:r>
              <a:rPr lang="en-US" dirty="0"/>
              <a:t>Linear Regression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1479C5-9AAB-A249-A5E8-2DF42A693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02" y="703059"/>
            <a:ext cx="3069224" cy="26908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5FC7C71-5DDE-3440-9545-120C7D5B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77" y="729631"/>
            <a:ext cx="3081897" cy="266424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30CE7F2-F82B-C641-827F-9DB148C5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" y="3526511"/>
            <a:ext cx="8145217" cy="909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6E51D-B144-3745-AC4B-3DBE8BF749E0}"/>
              </a:ext>
            </a:extLst>
          </p:cNvPr>
          <p:cNvSpPr txBox="1"/>
          <p:nvPr/>
        </p:nvSpPr>
        <p:spPr>
          <a:xfrm>
            <a:off x="984532" y="4435971"/>
            <a:ext cx="8402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Linear Regression does not perform that well and explains only about 49% of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However, intuitively the predictions make some 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higher the tenor the higher the yield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more politically unstable the higher the yields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worse the </a:t>
            </a:r>
            <a:r>
              <a:rPr lang="en-US" dirty="0" err="1"/>
              <a:t>macroindicators</a:t>
            </a:r>
            <a:r>
              <a:rPr lang="en-US" dirty="0"/>
              <a:t> the higher the yields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yields for unrated securities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55662-A369-B746-840B-F310F9ED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825" y="739571"/>
            <a:ext cx="4749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3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6CE9-79BE-7A40-A2DC-96227B69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12A4D-48CA-D84F-A1C7-268B5986C048}"/>
              </a:ext>
            </a:extLst>
          </p:cNvPr>
          <p:cNvSpPr txBox="1"/>
          <p:nvPr/>
        </p:nvSpPr>
        <p:spPr>
          <a:xfrm>
            <a:off x="7143751" y="1542385"/>
            <a:ext cx="40121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recursive </a:t>
            </a:r>
            <a:r>
              <a:rPr lang="en-US" dirty="0" err="1"/>
              <a:t>partioning</a:t>
            </a:r>
            <a:r>
              <a:rPr lang="en-US" dirty="0"/>
              <a:t> the data does not to be scaled or dummy variables created </a:t>
            </a:r>
          </a:p>
          <a:p>
            <a:endParaRPr lang="en-US" dirty="0"/>
          </a:p>
          <a:p>
            <a:r>
              <a:rPr lang="en-US" dirty="0"/>
              <a:t>Variable Importance makes sense with Treasuries being the most often used to split the data</a:t>
            </a:r>
          </a:p>
          <a:p>
            <a:endParaRPr lang="en-US" dirty="0"/>
          </a:p>
          <a:p>
            <a:r>
              <a:rPr lang="en-US" dirty="0"/>
              <a:t>After performing </a:t>
            </a:r>
            <a:r>
              <a:rPr lang="en-US" dirty="0" err="1"/>
              <a:t>gridsearch</a:t>
            </a:r>
            <a:r>
              <a:rPr lang="en-US" dirty="0"/>
              <a:t> cross validation we have improved our accuracy to 52%, while fitting the model 82% representative on the training set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12FB80-2061-414C-A966-8C39AAD1A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75" y="348083"/>
            <a:ext cx="6156325" cy="307440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0B4A4-869A-2042-8995-1661BE84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3" y="4407133"/>
            <a:ext cx="37338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85F00B-3DFB-FC4C-B85F-057011115AE1}"/>
              </a:ext>
            </a:extLst>
          </p:cNvPr>
          <p:cNvSpPr txBox="1"/>
          <p:nvPr/>
        </p:nvSpPr>
        <p:spPr>
          <a:xfrm>
            <a:off x="1983817" y="3959819"/>
            <a:ext cx="3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19165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6868-921D-9D41-B592-74003D05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A9CD-831E-6B43-813C-A412A2B5E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638" y="1699548"/>
            <a:ext cx="4326501" cy="40639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Though we can follow the path of a decision tree (pro) </a:t>
            </a:r>
          </a:p>
          <a:p>
            <a:r>
              <a:rPr lang="en-US" dirty="0"/>
              <a:t>Splits may not adequately explain the relationships</a:t>
            </a:r>
          </a:p>
          <a:p>
            <a:r>
              <a:rPr lang="en-US" dirty="0"/>
              <a:t>Here we can intuitively see that riskier countries have higher yields, but not all show changes with tenor</a:t>
            </a:r>
          </a:p>
          <a:p>
            <a:r>
              <a:rPr lang="en-US" dirty="0"/>
              <a:t>By producing only one tree – if the split isn’t made at all the desired points we won’t get the differentiation we want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A436E-CEC7-0A4C-A013-CE18648A7329}"/>
              </a:ext>
            </a:extLst>
          </p:cNvPr>
          <p:cNvSpPr txBox="1"/>
          <p:nvPr/>
        </p:nvSpPr>
        <p:spPr>
          <a:xfrm>
            <a:off x="1222445" y="5594767"/>
            <a:ext cx="536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Random Forest</a:t>
            </a:r>
            <a:r>
              <a:rPr lang="en-US" dirty="0"/>
              <a:t> would make more sense, so many trees are created with randomly picked splitters.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0401E-410C-AF4E-9331-9186DAE3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" y="1699548"/>
            <a:ext cx="5760325" cy="35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6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D961-0224-4645-AFF7-41D5B615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370C2-AC33-E140-8541-EE552FB2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08" y="315478"/>
            <a:ext cx="4927600" cy="939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A8B106-7677-4B4E-AA9F-60E415905F95}"/>
              </a:ext>
            </a:extLst>
          </p:cNvPr>
          <p:cNvSpPr txBox="1">
            <a:spLocks/>
          </p:cNvSpPr>
          <p:nvPr/>
        </p:nvSpPr>
        <p:spPr>
          <a:xfrm>
            <a:off x="6243638" y="1699548"/>
            <a:ext cx="4326501" cy="4063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lose the clarity of a single tree but now our model explains significantly more of the variation</a:t>
            </a:r>
          </a:p>
          <a:p>
            <a:r>
              <a:rPr lang="en-US" dirty="0"/>
              <a:t>Variable importance has stayed basically the same</a:t>
            </a:r>
          </a:p>
          <a:p>
            <a:r>
              <a:rPr lang="en-US" dirty="0"/>
              <a:t>Our predictions now make more sense with tenor affecting yield</a:t>
            </a:r>
          </a:p>
          <a:p>
            <a:r>
              <a:rPr lang="en-US" dirty="0" err="1"/>
              <a:t>Gridsearch</a:t>
            </a:r>
            <a:r>
              <a:rPr lang="en-US" dirty="0"/>
              <a:t> would improve results, but takes significant time to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34947-F50F-EA4D-8B9D-F68CEF1A1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457675"/>
            <a:ext cx="37338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E7C68-CCAE-DA4C-8F73-C1E5F299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0" y="3125333"/>
            <a:ext cx="5096021" cy="30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3B97-18D8-AE47-BD48-75E42009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703" y="275109"/>
            <a:ext cx="7958331" cy="1077229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476E90-E021-BF49-90E7-52AA46056ABD}"/>
              </a:ext>
            </a:extLst>
          </p:cNvPr>
          <p:cNvSpPr txBox="1">
            <a:spLocks/>
          </p:cNvSpPr>
          <p:nvPr/>
        </p:nvSpPr>
        <p:spPr>
          <a:xfrm>
            <a:off x="6243638" y="914400"/>
            <a:ext cx="5329237" cy="564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 of creating many trees and aggregating, we can focus on IMPROVEMENT and build trees focusing on the errors</a:t>
            </a:r>
          </a:p>
          <a:p>
            <a:r>
              <a:rPr lang="en-US" dirty="0"/>
              <a:t>Unlike random forest, categorical values need to be </a:t>
            </a:r>
            <a:r>
              <a:rPr lang="en-US" dirty="0" err="1"/>
              <a:t>dummified</a:t>
            </a:r>
            <a:endParaRPr lang="en-US" dirty="0"/>
          </a:p>
          <a:p>
            <a:r>
              <a:rPr lang="en-US" dirty="0"/>
              <a:t>Issue Amount has made its first appearance as the most important feature</a:t>
            </a:r>
          </a:p>
          <a:p>
            <a:r>
              <a:rPr lang="en-US" dirty="0"/>
              <a:t>Optimal number of boost rounds is 129</a:t>
            </a:r>
          </a:p>
          <a:p>
            <a:r>
              <a:rPr lang="en-US" dirty="0"/>
              <a:t>Very low error with the difference between the actual and the predicted values only 0.007 or 0.7 bps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D5DD-EF48-504E-A3D6-9FBBA97C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3399687"/>
            <a:ext cx="5286375" cy="326305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358E9CD-D099-6949-9B3A-3B6E3FB31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528" y="275109"/>
            <a:ext cx="4369842" cy="2983145"/>
          </a:xfrm>
        </p:spPr>
      </p:pic>
    </p:spTree>
    <p:extLst>
      <p:ext uri="{BB962C8B-B14F-4D97-AF65-F5344CB8AC3E}">
        <p14:creationId xmlns:p14="http://schemas.microsoft.com/office/powerpoint/2010/main" val="148917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B0A-FDF4-7147-8A59-E9AC147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72939"/>
            <a:ext cx="7958331" cy="1077229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D730-3130-F348-9A12-98BAF6BD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75" y="928687"/>
            <a:ext cx="4140764" cy="5672137"/>
          </a:xfrm>
        </p:spPr>
        <p:txBody>
          <a:bodyPr>
            <a:normAutofit/>
          </a:bodyPr>
          <a:lstStyle/>
          <a:p>
            <a:r>
              <a:rPr lang="en-US" dirty="0"/>
              <a:t>Both Tenor and Risk show intuitive relationship (positive sloping curve and riskier credits have higher yields</a:t>
            </a:r>
          </a:p>
          <a:p>
            <a:r>
              <a:rPr lang="en-US" dirty="0"/>
              <a:t>We are likely missing estimators to properly predict, i.e. Afghanistan is predicted to be able to issue a 10yr $1bn bond at 5.93%</a:t>
            </a:r>
          </a:p>
          <a:p>
            <a:r>
              <a:rPr lang="en-US" dirty="0"/>
              <a:t>However, given the estimators we used this does make some sense if we focus on the macroeconomic factors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C454A-F08D-1744-A667-550DFF2C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363758"/>
            <a:ext cx="5474271" cy="3293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51C6A-6325-7748-9207-0566CCCF2067}"/>
              </a:ext>
            </a:extLst>
          </p:cNvPr>
          <p:cNvSpPr txBox="1"/>
          <p:nvPr/>
        </p:nvSpPr>
        <p:spPr>
          <a:xfrm>
            <a:off x="1014413" y="3929063"/>
            <a:ext cx="5576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Focusing on the estimators for Afghanistan:</a:t>
            </a:r>
          </a:p>
          <a:p>
            <a:r>
              <a:rPr lang="en-US" dirty="0"/>
              <a:t>	Macroeconomic indicators are strong</a:t>
            </a:r>
          </a:p>
          <a:p>
            <a:r>
              <a:rPr lang="en-US" dirty="0"/>
              <a:t>		Growth is 2.1%, Inflation is 3.2%, </a:t>
            </a:r>
          </a:p>
          <a:p>
            <a:r>
              <a:rPr lang="en-US" dirty="0"/>
              <a:t>		C/A Surplus of 4.9%,</a:t>
            </a:r>
          </a:p>
          <a:p>
            <a:r>
              <a:rPr lang="en-US" dirty="0"/>
              <a:t>		Fiscal Deficit of -0.3%, Debt of 7.6%</a:t>
            </a:r>
          </a:p>
          <a:p>
            <a:r>
              <a:rPr lang="en-US" dirty="0"/>
              <a:t>	Ease of Doing Business is low </a:t>
            </a:r>
          </a:p>
          <a:p>
            <a:r>
              <a:rPr lang="en-US" dirty="0"/>
              <a:t>	Weak cluster of World Development Indicator</a:t>
            </a:r>
          </a:p>
          <a:p>
            <a:r>
              <a:rPr lang="en-US" dirty="0"/>
              <a:t>	Poor country with $572 per capita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2380D-2B29-7640-9427-5EBDA22EF969}"/>
              </a:ext>
            </a:extLst>
          </p:cNvPr>
          <p:cNvCxnSpPr/>
          <p:nvPr/>
        </p:nvCxnSpPr>
        <p:spPr>
          <a:xfrm flipH="1" flipV="1">
            <a:off x="5543327" y="4840337"/>
            <a:ext cx="1128713" cy="485775"/>
          </a:xfrm>
          <a:prstGeom prst="straightConnector1">
            <a:avLst/>
          </a:prstGeom>
          <a:ln w="539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5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3331-6F51-DC44-A9F2-5E16649BF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7851-EF54-C746-BA10-261BCD574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656" y="1463040"/>
            <a:ext cx="8750483" cy="45869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Further work is needed to increase confidence in our estimates</a:t>
            </a:r>
          </a:p>
          <a:p>
            <a:pPr lvl="1"/>
            <a:r>
              <a:rPr lang="en-US" dirty="0"/>
              <a:t>Use of more frequent data (quarterly)</a:t>
            </a:r>
          </a:p>
          <a:p>
            <a:pPr lvl="1"/>
            <a:r>
              <a:rPr lang="en-US" dirty="0"/>
              <a:t>Increasing the number of bonds analyzed</a:t>
            </a:r>
          </a:p>
          <a:p>
            <a:pPr lvl="1"/>
            <a:r>
              <a:rPr lang="en-US" dirty="0"/>
              <a:t>Adding more variables</a:t>
            </a:r>
          </a:p>
          <a:p>
            <a:pPr lvl="1"/>
            <a:r>
              <a:rPr lang="en-US" dirty="0"/>
              <a:t>Speaking with other analysts</a:t>
            </a:r>
          </a:p>
          <a:p>
            <a:r>
              <a:rPr lang="en-US" dirty="0"/>
              <a:t>Machine Learning allows a greater amount of data to be analyzed in a fraction of the time – applied in various industries we will be able to shorten the time it will take to begin to add value to our organizations</a:t>
            </a:r>
          </a:p>
          <a:p>
            <a:r>
              <a:rPr lang="en-US" dirty="0"/>
              <a:t>Grid Search Cross Validation specifically is a Godsend to choosing the optimal parameters for our models</a:t>
            </a:r>
          </a:p>
          <a:p>
            <a:r>
              <a:rPr lang="en-US" dirty="0"/>
              <a:t>Enrolling in this </a:t>
            </a:r>
            <a:r>
              <a:rPr lang="en-US" dirty="0" err="1"/>
              <a:t>bootcamp</a:t>
            </a:r>
            <a:r>
              <a:rPr lang="en-US" dirty="0"/>
              <a:t>, while very challenging has certainly enhanced and expanded my analyst toolkit</a:t>
            </a:r>
          </a:p>
        </p:txBody>
      </p:sp>
    </p:spTree>
    <p:extLst>
      <p:ext uri="{BB962C8B-B14F-4D97-AF65-F5344CB8AC3E}">
        <p14:creationId xmlns:p14="http://schemas.microsoft.com/office/powerpoint/2010/main" val="254070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FD4D-577C-644A-9878-C13B0811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867C-37A4-ED4A-81C5-7230EB14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Drace</a:t>
            </a:r>
            <a:r>
              <a:rPr lang="en-US" dirty="0"/>
              <a:t> and </a:t>
            </a:r>
            <a:r>
              <a:rPr lang="en-US" dirty="0" err="1"/>
              <a:t>Zeyu</a:t>
            </a:r>
            <a:r>
              <a:rPr lang="en-US" dirty="0"/>
              <a:t> for allowing me to complete this independent study</a:t>
            </a:r>
          </a:p>
          <a:p>
            <a:r>
              <a:rPr lang="en-US" dirty="0"/>
              <a:t>Thanks to Sean for being the point TA for this capstone project and for reviewing each modeling technique from theory to code</a:t>
            </a:r>
          </a:p>
          <a:p>
            <a:r>
              <a:rPr lang="en-US" dirty="0"/>
              <a:t>Thanks to Aaron for being my course TA and go to person for venting</a:t>
            </a:r>
          </a:p>
          <a:p>
            <a:r>
              <a:rPr lang="en-US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347179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49AB-01EA-AD4F-97C7-8EA3FA25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E26C-EB4E-204A-AC21-C8BB5F6F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8" y="2052116"/>
            <a:ext cx="8232655" cy="3997828"/>
          </a:xfrm>
        </p:spPr>
        <p:txBody>
          <a:bodyPr/>
          <a:lstStyle/>
          <a:p>
            <a:r>
              <a:rPr lang="en-US" dirty="0"/>
              <a:t>Asset Management: Fixed Income</a:t>
            </a:r>
          </a:p>
          <a:p>
            <a:r>
              <a:rPr lang="en-US" dirty="0"/>
              <a:t>Emerging Market Sovereign Analyst</a:t>
            </a:r>
          </a:p>
          <a:p>
            <a:r>
              <a:rPr lang="en-US" dirty="0"/>
              <a:t>Region Specialty: Frontier</a:t>
            </a:r>
          </a:p>
          <a:p>
            <a:r>
              <a:rPr lang="en-US" dirty="0"/>
              <a:t>2007-08 Recession led to US Fed Reserve cutting policy rate to 0%</a:t>
            </a:r>
          </a:p>
          <a:p>
            <a:pPr lvl="1"/>
            <a:r>
              <a:rPr lang="en-US" dirty="0"/>
              <a:t>Allowed markets to borrow in USD-denominated debt for the first time</a:t>
            </a:r>
          </a:p>
          <a:p>
            <a:pPr lvl="1"/>
            <a:r>
              <a:rPr lang="en-US" dirty="0"/>
              <a:t>Pros and Cons to borrow in a foreign currency</a:t>
            </a:r>
          </a:p>
          <a:p>
            <a:r>
              <a:rPr lang="en-US" dirty="0"/>
              <a:t>Deciding on where and at what price to invest our portfolio</a:t>
            </a:r>
          </a:p>
        </p:txBody>
      </p:sp>
    </p:spTree>
    <p:extLst>
      <p:ext uri="{BB962C8B-B14F-4D97-AF65-F5344CB8AC3E}">
        <p14:creationId xmlns:p14="http://schemas.microsoft.com/office/powerpoint/2010/main" val="371347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2EA7-3510-9A46-AF9E-1827B097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5943-B8CF-4D47-AB8C-8686D413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6" y="1438507"/>
            <a:ext cx="9599983" cy="46114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Many countries since then have issued bonds and new countries are still making maiden issues</a:t>
            </a:r>
          </a:p>
          <a:p>
            <a:r>
              <a:rPr lang="en-US" dirty="0"/>
              <a:t>A country approaches a bank to borrow money (a public bond)</a:t>
            </a:r>
          </a:p>
          <a:p>
            <a:pPr lvl="1"/>
            <a:r>
              <a:rPr lang="en-US" dirty="0"/>
              <a:t>The bank in coordination with the country meets with investors</a:t>
            </a:r>
          </a:p>
          <a:p>
            <a:pPr lvl="1"/>
            <a:r>
              <a:rPr lang="en-US" dirty="0"/>
              <a:t>Decides what terms to offer the bond to investors</a:t>
            </a:r>
          </a:p>
          <a:p>
            <a:pPr lvl="2"/>
            <a:r>
              <a:rPr lang="en-US" dirty="0"/>
              <a:t>Decides on tenor (i.e. 10 years), coupon, and price (usually at 100 or par)</a:t>
            </a:r>
          </a:p>
          <a:p>
            <a:pPr lvl="1"/>
            <a:r>
              <a:rPr lang="en-US" dirty="0"/>
              <a:t>Investors decide whether to invest in the primary market (at issuance)</a:t>
            </a:r>
          </a:p>
          <a:p>
            <a:pPr lvl="2"/>
            <a:r>
              <a:rPr lang="en-US" dirty="0"/>
              <a:t>The bond then begins to trade in the secondary market and the prices start moving up and down</a:t>
            </a:r>
          </a:p>
          <a:p>
            <a:r>
              <a:rPr lang="en-US" dirty="0"/>
              <a:t>An investor makes money from the interest from the (1) coupon and (2) price move of the bond</a:t>
            </a:r>
          </a:p>
          <a:p>
            <a:pPr lvl="1"/>
            <a:r>
              <a:rPr lang="en-US" dirty="0"/>
              <a:t>An investor wants to determine what the fair value of the bond is, buy when its cheap sell when expensive</a:t>
            </a:r>
          </a:p>
          <a:p>
            <a:r>
              <a:rPr lang="en-US" sz="2600" b="1" dirty="0"/>
              <a:t>Goal of Capstone: Using Machine Learning techniques predict valuations for potential new issues</a:t>
            </a:r>
          </a:p>
        </p:txBody>
      </p:sp>
    </p:spTree>
    <p:extLst>
      <p:ext uri="{BB962C8B-B14F-4D97-AF65-F5344CB8AC3E}">
        <p14:creationId xmlns:p14="http://schemas.microsoft.com/office/powerpoint/2010/main" val="408101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FCEC-E7C1-6947-8F55-64CF248E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Outsourcing to Rating Agencies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D1A9A9-F312-AA45-A932-10F178B4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7" y="1885285"/>
            <a:ext cx="4765614" cy="429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79F0AA-72CA-E24F-BEE8-5A0B016D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74" y="1885285"/>
            <a:ext cx="5077168" cy="425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41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7193-782E-A741-8DC6-28861692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to Relying on Ratings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2299C5-4D72-244F-AA65-C47C231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18" y="1524233"/>
            <a:ext cx="9887299" cy="4611437"/>
          </a:xfrm>
        </p:spPr>
        <p:txBody>
          <a:bodyPr>
            <a:normAutofit/>
          </a:bodyPr>
          <a:lstStyle/>
          <a:p>
            <a:r>
              <a:rPr lang="en-US" dirty="0"/>
              <a:t>Ratings are anchored to a country’s wealth (GDP per Capita)</a:t>
            </a:r>
          </a:p>
          <a:p>
            <a:pPr lvl="2"/>
            <a:r>
              <a:rPr lang="en-US" dirty="0"/>
              <a:t>This is how a rating agency can rate rich countries and poor countries on the same scale</a:t>
            </a:r>
          </a:p>
          <a:p>
            <a:pPr lvl="2"/>
            <a:r>
              <a:rPr lang="en-US" dirty="0"/>
              <a:t>Countries with high debt, but rich populations are considered ‘safer’ and assigned higher ratings – This is why Japan can have the highest debt in the world and still be rated investment grade (BBB or greater)</a:t>
            </a:r>
          </a:p>
          <a:p>
            <a:r>
              <a:rPr lang="en-US" dirty="0"/>
              <a:t>Inherent bias against low income developing countries (LIDC)</a:t>
            </a:r>
          </a:p>
          <a:p>
            <a:pPr lvl="1"/>
            <a:r>
              <a:rPr lang="en-US" dirty="0"/>
              <a:t>There are more Investment Grade ratings than High Yield ratings</a:t>
            </a:r>
          </a:p>
          <a:p>
            <a:pPr lvl="1"/>
            <a:r>
              <a:rPr lang="en-US" dirty="0"/>
              <a:t>Most countries due to their income levels are simply bucketed as single – B</a:t>
            </a:r>
          </a:p>
          <a:p>
            <a:pPr lvl="2"/>
            <a:r>
              <a:rPr lang="en-US" dirty="0"/>
              <a:t>Regardless of the composition of their economy (commodity exporter, debt level, deficits, etc.)</a:t>
            </a:r>
          </a:p>
          <a:p>
            <a:r>
              <a:rPr lang="en-US" dirty="0"/>
              <a:t>Not all countries are rated</a:t>
            </a:r>
          </a:p>
        </p:txBody>
      </p:sp>
    </p:spTree>
    <p:extLst>
      <p:ext uri="{BB962C8B-B14F-4D97-AF65-F5344CB8AC3E}">
        <p14:creationId xmlns:p14="http://schemas.microsoft.com/office/powerpoint/2010/main" val="174268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84B9-2C39-D34D-94FB-24F90A2D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FD877-F643-5D48-ADE8-AAB65A81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507" y="1527717"/>
            <a:ext cx="9131632" cy="4522227"/>
          </a:xfrm>
        </p:spPr>
        <p:txBody>
          <a:bodyPr>
            <a:normAutofit/>
          </a:bodyPr>
          <a:lstStyle/>
          <a:p>
            <a:r>
              <a:rPr lang="en-US" dirty="0"/>
              <a:t>Collected 751 Emerging Market USD-denominated Bonds</a:t>
            </a:r>
          </a:p>
          <a:p>
            <a:r>
              <a:rPr lang="en-US" dirty="0"/>
              <a:t>Target (Y) was their coupon, which is their initial yield assuming they are priced at par (100)</a:t>
            </a:r>
          </a:p>
          <a:p>
            <a:r>
              <a:rPr lang="en-US" dirty="0"/>
              <a:t>Estimators</a:t>
            </a:r>
          </a:p>
          <a:p>
            <a:pPr lvl="1"/>
            <a:r>
              <a:rPr lang="en-US" dirty="0"/>
              <a:t>Bond Characteristics (size, tenor)</a:t>
            </a:r>
          </a:p>
          <a:p>
            <a:pPr lvl="1"/>
            <a:r>
              <a:rPr lang="en-US" dirty="0"/>
              <a:t>Prevailing risk-free rate (Treasuries)</a:t>
            </a:r>
          </a:p>
          <a:p>
            <a:pPr lvl="1"/>
            <a:r>
              <a:rPr lang="en-US" dirty="0"/>
              <a:t>Country Characteristics (Debt/Deficit, Growth, Inflation, Wealth)</a:t>
            </a:r>
          </a:p>
          <a:p>
            <a:pPr lvl="1"/>
            <a:r>
              <a:rPr lang="en-US" dirty="0"/>
              <a:t>Development Surveys (Ease of Doing Business, World Development Index)</a:t>
            </a:r>
          </a:p>
        </p:txBody>
      </p:sp>
    </p:spTree>
    <p:extLst>
      <p:ext uri="{BB962C8B-B14F-4D97-AF65-F5344CB8AC3E}">
        <p14:creationId xmlns:p14="http://schemas.microsoft.com/office/powerpoint/2010/main" val="408235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7785-A662-A646-91D1-F486BDEE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FEEC1-2EE9-C643-A405-ABC494B2C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823" y="1463592"/>
            <a:ext cx="5450189" cy="45327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4EF7481-587D-0F44-BAF5-446F4D0DDEA6}"/>
              </a:ext>
            </a:extLst>
          </p:cNvPr>
          <p:cNvSpPr/>
          <p:nvPr/>
        </p:nvSpPr>
        <p:spPr>
          <a:xfrm>
            <a:off x="3098297" y="2652651"/>
            <a:ext cx="1671638" cy="1657350"/>
          </a:xfrm>
          <a:prstGeom prst="ellipse">
            <a:avLst/>
          </a:prstGeom>
          <a:noFill/>
          <a:ln w="539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E393B3-6AEF-E043-9C29-DAC2CE77A911}"/>
              </a:ext>
            </a:extLst>
          </p:cNvPr>
          <p:cNvSpPr/>
          <p:nvPr/>
        </p:nvSpPr>
        <p:spPr>
          <a:xfrm>
            <a:off x="4365122" y="3729942"/>
            <a:ext cx="1671638" cy="1657350"/>
          </a:xfrm>
          <a:prstGeom prst="ellipse">
            <a:avLst/>
          </a:prstGeom>
          <a:noFill/>
          <a:ln w="539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39521-6C6B-ED4F-A973-36D1FAE8D42E}"/>
              </a:ext>
            </a:extLst>
          </p:cNvPr>
          <p:cNvSpPr txBox="1"/>
          <p:nvPr/>
        </p:nvSpPr>
        <p:spPr>
          <a:xfrm>
            <a:off x="6958012" y="1463592"/>
            <a:ext cx="4043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Treasuries are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are the Governance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only same Treasury tenor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 clustering analysis to group Governance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8CB62BA-1EDF-EB4D-BEAD-53A08784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85" y="4276602"/>
            <a:ext cx="3557717" cy="2270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3F3C95-5381-164C-9CA5-D9B28D52FFC8}"/>
              </a:ext>
            </a:extLst>
          </p:cNvPr>
          <p:cNvSpPr txBox="1"/>
          <p:nvPr/>
        </p:nvSpPr>
        <p:spPr>
          <a:xfrm>
            <a:off x="7303585" y="3781121"/>
            <a:ext cx="3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Gaussian Target Distribution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F5620E-9800-DD4C-B400-8F942D575417}"/>
              </a:ext>
            </a:extLst>
          </p:cNvPr>
          <p:cNvCxnSpPr>
            <a:cxnSpLocks/>
          </p:cNvCxnSpPr>
          <p:nvPr/>
        </p:nvCxnSpPr>
        <p:spPr>
          <a:xfrm flipH="1">
            <a:off x="4769936" y="1758761"/>
            <a:ext cx="2188076" cy="1166365"/>
          </a:xfrm>
          <a:prstGeom prst="straightConnector1">
            <a:avLst/>
          </a:prstGeom>
          <a:ln w="3492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23E562-A0DA-0D46-A1AB-92F06C5F8C40}"/>
              </a:ext>
            </a:extLst>
          </p:cNvPr>
          <p:cNvCxnSpPr>
            <a:cxnSpLocks/>
          </p:cNvCxnSpPr>
          <p:nvPr/>
        </p:nvCxnSpPr>
        <p:spPr>
          <a:xfrm flipH="1">
            <a:off x="5486401" y="2071494"/>
            <a:ext cx="1563434" cy="1588606"/>
          </a:xfrm>
          <a:prstGeom prst="straightConnector1">
            <a:avLst/>
          </a:prstGeom>
          <a:ln w="34925">
            <a:solidFill>
              <a:schemeClr val="tx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33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326C-6291-2D48-B3AC-E9A1746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World Governance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E5F7E-3774-CF45-B0B3-C46E3761B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70" y="1626902"/>
            <a:ext cx="5372100" cy="187699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9C6FB0-548E-9C43-AF9C-93815473A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0" y="3700592"/>
            <a:ext cx="3783979" cy="2930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B92A9-246C-1D40-AAB4-C65701758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13" y="3672479"/>
            <a:ext cx="3143249" cy="2987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B75CF-0808-8741-92D7-4EAA262E66B1}"/>
              </a:ext>
            </a:extLst>
          </p:cNvPr>
          <p:cNvSpPr txBox="1"/>
          <p:nvPr/>
        </p:nvSpPr>
        <p:spPr>
          <a:xfrm>
            <a:off x="5900737" y="1472575"/>
            <a:ext cx="4043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six indicators are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Political Violence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Rule of Law (RL)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Corruption (CC)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Voice and Accountability (VA)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Gov</a:t>
            </a:r>
            <a:r>
              <a:rPr lang="en-US" dirty="0"/>
              <a:t> Effectiveness (GE)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Regulatory Quality (RQ)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5826A-6586-4345-8F52-10AD0C88DC93}"/>
              </a:ext>
            </a:extLst>
          </p:cNvPr>
          <p:cNvSpPr txBox="1"/>
          <p:nvPr/>
        </p:nvSpPr>
        <p:spPr>
          <a:xfrm>
            <a:off x="7472362" y="3825249"/>
            <a:ext cx="4043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 6 clusters based on the elbow method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Scatterplots show groupings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Clusters are then added to training and test sets then turned to a categorical value from numerical default</a:t>
            </a:r>
          </a:p>
        </p:txBody>
      </p:sp>
    </p:spTree>
    <p:extLst>
      <p:ext uri="{BB962C8B-B14F-4D97-AF65-F5344CB8AC3E}">
        <p14:creationId xmlns:p14="http://schemas.microsoft.com/office/powerpoint/2010/main" val="169835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A00-3572-5A44-ADA5-EE4A47F7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603" y="78348"/>
            <a:ext cx="7958331" cy="1077229"/>
          </a:xfrm>
        </p:spPr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39D3EC-E6DC-914C-BE56-2611F358C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144" y="806272"/>
            <a:ext cx="8269658" cy="146273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DAA16-2482-5142-97FC-48558A1B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6" y="806272"/>
            <a:ext cx="2124094" cy="5193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5C4F6-FE59-7A49-989D-860299ACE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144" y="2519038"/>
            <a:ext cx="8291250" cy="2030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7DB71-6671-6A46-8A03-DD14504A20CD}"/>
              </a:ext>
            </a:extLst>
          </p:cNvPr>
          <p:cNvSpPr txBox="1"/>
          <p:nvPr/>
        </p:nvSpPr>
        <p:spPr>
          <a:xfrm>
            <a:off x="2456144" y="4562616"/>
            <a:ext cx="8402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setting dummy variables (</a:t>
            </a:r>
            <a:r>
              <a:rPr lang="en-US" dirty="0" err="1"/>
              <a:t>cluster_labels</a:t>
            </a:r>
            <a:r>
              <a:rPr lang="en-US" dirty="0"/>
              <a:t>) and scaling our estimators we perform an elastic net and regularize our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We then perform a grid search cross validation to find the best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our coefficients make sense?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higher the Treasury yield, the higher the yield of the bond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higher the growth the lower the yield of the bond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better the ease of doing business the lower the yield of the bond</a:t>
            </a:r>
          </a:p>
        </p:txBody>
      </p:sp>
    </p:spTree>
    <p:extLst>
      <p:ext uri="{BB962C8B-B14F-4D97-AF65-F5344CB8AC3E}">
        <p14:creationId xmlns:p14="http://schemas.microsoft.com/office/powerpoint/2010/main" val="4151008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324</TotalTime>
  <Words>1168</Words>
  <Application>Microsoft Macintosh PowerPoint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MS Shell Dlg 2</vt:lpstr>
      <vt:lpstr>Wingdings</vt:lpstr>
      <vt:lpstr>Wingdings 3</vt:lpstr>
      <vt:lpstr>Madison</vt:lpstr>
      <vt:lpstr>Capstone Project</vt:lpstr>
      <vt:lpstr>Personal Background</vt:lpstr>
      <vt:lpstr>Capstone Project</vt:lpstr>
      <vt:lpstr>Outsourcing to Rating Agencies</vt:lpstr>
      <vt:lpstr>Drawbacks to Relying on Ratings</vt:lpstr>
      <vt:lpstr>Collect the Data</vt:lpstr>
      <vt:lpstr>Exploratory Data Analysis</vt:lpstr>
      <vt:lpstr>Clustering World Governance</vt:lpstr>
      <vt:lpstr>Linear Regression </vt:lpstr>
      <vt:lpstr>Linear Regression Predictions</vt:lpstr>
      <vt:lpstr>Decision Trees</vt:lpstr>
      <vt:lpstr>Decision Tree Predictions</vt:lpstr>
      <vt:lpstr>Random Forest Predictions</vt:lpstr>
      <vt:lpstr>XGBoost</vt:lpstr>
      <vt:lpstr>XGBoost Predictions</vt:lpstr>
      <vt:lpstr>Conclusions</vt:lpstr>
      <vt:lpstr>Thanks and Questions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Kenneth Colangelo</dc:creator>
  <cp:lastModifiedBy>Kenneth Colangelo</cp:lastModifiedBy>
  <cp:revision>28</cp:revision>
  <dcterms:created xsi:type="dcterms:W3CDTF">2018-03-27T00:49:51Z</dcterms:created>
  <dcterms:modified xsi:type="dcterms:W3CDTF">2018-03-27T06:13:52Z</dcterms:modified>
</cp:coreProperties>
</file>